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Lst>
  <p:sldSz cy="5143500" cx="9144000"/>
  <p:notesSz cx="6858000" cy="9144000"/>
  <p:embeddedFontLst>
    <p:embeddedFont>
      <p:font typeface="Proxima Nova"/>
      <p:regular r:id="rId11"/>
      <p:bold r:id="rId12"/>
      <p:italic r:id="rId13"/>
      <p:boldItalic r:id="rId14"/>
    </p:embeddedFont>
    <p:embeddedFont>
      <p:font typeface="Alfa Slab One"/>
      <p:regular r:id="rId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ProximaNova-regular.fntdata"/><Relationship Id="rId10" Type="http://schemas.openxmlformats.org/officeDocument/2006/relationships/slide" Target="slides/slide5.xml"/><Relationship Id="rId13" Type="http://schemas.openxmlformats.org/officeDocument/2006/relationships/font" Target="fonts/ProximaNova-italic.fntdata"/><Relationship Id="rId12" Type="http://schemas.openxmlformats.org/officeDocument/2006/relationships/font" Target="fonts/ProximaNova-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AlfaSlabOne-regular.fntdata"/><Relationship Id="rId14" Type="http://schemas.openxmlformats.org/officeDocument/2006/relationships/font" Target="fonts/ProximaNova-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7f23a9d4c8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7f23a9d4c8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37f23a9d4c8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37f23a9d4c8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7f23a9d4c8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7f23a9d4c8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7f23a9d4c8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7f23a9d4c8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1" name="Google Shape;11;p2"/>
          <p:cNvSpPr txBox="1"/>
          <p:nvPr>
            <p:ph type="ctrTitle"/>
          </p:nvPr>
        </p:nvSpPr>
        <p:spPr>
          <a:xfrm>
            <a:off x="311700" y="595975"/>
            <a:ext cx="8520600" cy="19578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2" name="Google Shape;12;p2"/>
          <p:cNvSpPr txBox="1"/>
          <p:nvPr>
            <p:ph idx="1" type="subTitle"/>
          </p:nvPr>
        </p:nvSpPr>
        <p:spPr>
          <a:xfrm>
            <a:off x="311700" y="3165823"/>
            <a:ext cx="8520600" cy="733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311700" y="2480550"/>
            <a:ext cx="8114400" cy="24459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490875"/>
            <a:ext cx="2808000" cy="3078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838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9"/>
          <p:cNvSpPr txBox="1"/>
          <p:nvPr>
            <p:ph type="title"/>
          </p:nvPr>
        </p:nvSpPr>
        <p:spPr>
          <a:xfrm>
            <a:off x="265500" y="1375599"/>
            <a:ext cx="4045200" cy="15519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0" name="Google Shape;40;p9"/>
          <p:cNvSpPr txBox="1"/>
          <p:nvPr>
            <p:ph idx="1" type="subTitle"/>
          </p:nvPr>
        </p:nvSpPr>
        <p:spPr>
          <a:xfrm>
            <a:off x="265500" y="2981125"/>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3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67925"/>
            <a:ext cx="8520600" cy="19800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48" name="Google Shape;48;p11"/>
          <p:cNvSpPr txBox="1"/>
          <p:nvPr>
            <p:ph idx="1" type="body"/>
          </p:nvPr>
        </p:nvSpPr>
        <p:spPr>
          <a:xfrm>
            <a:off x="311700" y="32242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indent="-317500" lvl="1" marL="9144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indent="-317500" lvl="2" marL="13716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indent="-317500" lvl="3" marL="18288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indent="-317500" lvl="4" marL="22860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indent="-317500" lvl="5" marL="27432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indent="-317500" lvl="6" marL="32004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indent="-317500" lvl="7" marL="36576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indent="-317500" lvl="8" marL="41148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ctrTitle"/>
          </p:nvPr>
        </p:nvSpPr>
        <p:spPr>
          <a:xfrm>
            <a:off x="311700" y="595975"/>
            <a:ext cx="8520600" cy="19578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4700"/>
              <a:t>Multimodal</a:t>
            </a:r>
            <a:r>
              <a:rPr lang="en" sz="4700"/>
              <a:t> Food Analysis</a:t>
            </a:r>
            <a:endParaRPr sz="4700"/>
          </a:p>
        </p:txBody>
      </p:sp>
      <p:sp>
        <p:nvSpPr>
          <p:cNvPr id="57" name="Google Shape;57;p13"/>
          <p:cNvSpPr txBox="1"/>
          <p:nvPr>
            <p:ph idx="1" type="subTitle"/>
          </p:nvPr>
        </p:nvSpPr>
        <p:spPr>
          <a:xfrm>
            <a:off x="311700" y="3165823"/>
            <a:ext cx="8520600" cy="733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Yawen Zhang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Claypot R</a:t>
            </a:r>
            <a:r>
              <a:rPr lang="en"/>
              <a:t>ice(</a:t>
            </a:r>
            <a:r>
              <a:rPr b="1" lang="en"/>
              <a:t>煲仔饭）</a:t>
            </a:r>
            <a:endParaRPr b="1"/>
          </a:p>
          <a:p>
            <a:pPr indent="0" lvl="0" marL="0" rtl="0" algn="l">
              <a:spcBef>
                <a:spcPts val="0"/>
              </a:spcBef>
              <a:spcAft>
                <a:spcPts val="0"/>
              </a:spcAft>
              <a:buNone/>
            </a:pPr>
            <a:r>
              <a:t/>
            </a:r>
            <a:endParaRPr/>
          </a:p>
        </p:txBody>
      </p:sp>
      <p:sp>
        <p:nvSpPr>
          <p:cNvPr id="63" name="Google Shape;63;p14"/>
          <p:cNvSpPr txBox="1"/>
          <p:nvPr>
            <p:ph idx="1" type="body"/>
          </p:nvPr>
        </p:nvSpPr>
        <p:spPr>
          <a:xfrm>
            <a:off x="311700" y="1152475"/>
            <a:ext cx="4642200" cy="3915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	</a:t>
            </a:r>
            <a:r>
              <a:rPr lang="en" sz="1500"/>
              <a:t>It is often said that a delicacy is not merely about its taste; rather, it represents the memories of a place and lingers in the recollections of a generation. Whenever I return from traveling and enjoying the mountains and waters, I can always taste different delicacies from all over the world. But in my opinion, none of these new flavors can compare to the old taste in my memory - Claypot Rice.</a:t>
            </a:r>
            <a:endParaRPr sz="1500"/>
          </a:p>
          <a:p>
            <a:pPr indent="0" lvl="0" marL="0" rtl="0" algn="l">
              <a:spcBef>
                <a:spcPts val="1200"/>
              </a:spcBef>
              <a:spcAft>
                <a:spcPts val="1200"/>
              </a:spcAft>
              <a:buNone/>
            </a:pPr>
            <a:r>
              <a:rPr lang="en" sz="1500"/>
              <a:t>	</a:t>
            </a:r>
            <a:r>
              <a:rPr lang="en" sz="1500"/>
              <a:t>A simple pot and stove, a bowl of rice paired with the most ordinary vegetables and sausages, along with a little seasoning sauce, and of course, the chef's superb cooking skills, thus created the taste that many people in Guangdong, China, remember.</a:t>
            </a:r>
            <a:endParaRPr sz="1500"/>
          </a:p>
        </p:txBody>
      </p:sp>
      <p:pic>
        <p:nvPicPr>
          <p:cNvPr id="64" name="Google Shape;64;p14" title="IMG_2706 3.jpg"/>
          <p:cNvPicPr preferRelativeResize="0"/>
          <p:nvPr/>
        </p:nvPicPr>
        <p:blipFill>
          <a:blip r:embed="rId3">
            <a:alphaModFix/>
          </a:blip>
          <a:stretch>
            <a:fillRect/>
          </a:stretch>
        </p:blipFill>
        <p:spPr>
          <a:xfrm>
            <a:off x="5160275" y="-796575"/>
            <a:ext cx="3983726" cy="59400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ph idx="1" type="body"/>
          </p:nvPr>
        </p:nvSpPr>
        <p:spPr>
          <a:xfrm>
            <a:off x="3756700" y="0"/>
            <a:ext cx="5203800" cy="48504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SzPts val="935"/>
              <a:buNone/>
            </a:pPr>
            <a:r>
              <a:rPr b="1" lang="en" sz="1390"/>
              <a:t> Ingredients:</a:t>
            </a:r>
            <a:endParaRPr b="1" sz="1390"/>
          </a:p>
          <a:p>
            <a:pPr indent="0" lvl="0" marL="0" rtl="0" algn="l">
              <a:lnSpc>
                <a:spcPct val="90000"/>
              </a:lnSpc>
              <a:spcBef>
                <a:spcPts val="1200"/>
              </a:spcBef>
              <a:spcAft>
                <a:spcPts val="0"/>
              </a:spcAft>
              <a:buSzPts val="935"/>
              <a:buNone/>
            </a:pPr>
            <a:r>
              <a:rPr lang="en" sz="1390"/>
              <a:t>1. </a:t>
            </a:r>
            <a:r>
              <a:rPr lang="en" sz="1390"/>
              <a:t>Rice soaked for half an hour</a:t>
            </a:r>
            <a:endParaRPr sz="1390"/>
          </a:p>
          <a:p>
            <a:pPr indent="0" lvl="0" marL="0" rtl="0" algn="l">
              <a:lnSpc>
                <a:spcPct val="90000"/>
              </a:lnSpc>
              <a:spcBef>
                <a:spcPts val="1200"/>
              </a:spcBef>
              <a:spcAft>
                <a:spcPts val="0"/>
              </a:spcAft>
              <a:buSzPts val="935"/>
              <a:buNone/>
            </a:pPr>
            <a:r>
              <a:rPr lang="en" sz="1390"/>
              <a:t>2. One Chicken Egg</a:t>
            </a:r>
            <a:endParaRPr sz="1390"/>
          </a:p>
          <a:p>
            <a:pPr indent="0" lvl="0" marL="0" rtl="0" algn="l">
              <a:lnSpc>
                <a:spcPct val="90000"/>
              </a:lnSpc>
              <a:spcBef>
                <a:spcPts val="1200"/>
              </a:spcBef>
              <a:spcAft>
                <a:spcPts val="0"/>
              </a:spcAft>
              <a:buSzPts val="935"/>
              <a:buNone/>
            </a:pPr>
            <a:r>
              <a:rPr lang="en" sz="1390"/>
              <a:t>3. Some Chinese Sausage </a:t>
            </a:r>
            <a:endParaRPr sz="1390"/>
          </a:p>
          <a:p>
            <a:pPr indent="0" lvl="0" marL="0" rtl="0" algn="l">
              <a:lnSpc>
                <a:spcPct val="90000"/>
              </a:lnSpc>
              <a:spcBef>
                <a:spcPts val="1200"/>
              </a:spcBef>
              <a:spcAft>
                <a:spcPts val="0"/>
              </a:spcAft>
              <a:buSzPts val="935"/>
              <a:buNone/>
            </a:pPr>
            <a:r>
              <a:rPr lang="en" sz="1390"/>
              <a:t>4. Mushroom and Some vegetables you like.</a:t>
            </a:r>
            <a:endParaRPr sz="1390"/>
          </a:p>
          <a:p>
            <a:pPr indent="0" lvl="0" marL="0" rtl="0" algn="l">
              <a:lnSpc>
                <a:spcPct val="90000"/>
              </a:lnSpc>
              <a:spcBef>
                <a:spcPts val="1200"/>
              </a:spcBef>
              <a:spcAft>
                <a:spcPts val="0"/>
              </a:spcAft>
              <a:buSzPts val="935"/>
              <a:buNone/>
            </a:pPr>
            <a:r>
              <a:rPr lang="en" sz="1390"/>
              <a:t>5.All kinds of sauces.（like soy sauce)</a:t>
            </a:r>
            <a:endParaRPr sz="1390"/>
          </a:p>
          <a:p>
            <a:pPr indent="0" lvl="0" marL="0" rtl="0" algn="l">
              <a:lnSpc>
                <a:spcPct val="105000"/>
              </a:lnSpc>
              <a:spcBef>
                <a:spcPts val="1200"/>
              </a:spcBef>
              <a:spcAft>
                <a:spcPts val="0"/>
              </a:spcAft>
              <a:buSzPts val="935"/>
              <a:buNone/>
            </a:pPr>
            <a:r>
              <a:rPr b="1" lang="en" sz="1390"/>
              <a:t>Direction:</a:t>
            </a:r>
            <a:endParaRPr b="1" sz="1390"/>
          </a:p>
          <a:p>
            <a:pPr indent="0" lvl="0" marL="0" rtl="0" algn="l">
              <a:lnSpc>
                <a:spcPct val="105000"/>
              </a:lnSpc>
              <a:spcBef>
                <a:spcPts val="1200"/>
              </a:spcBef>
              <a:spcAft>
                <a:spcPts val="0"/>
              </a:spcAft>
              <a:buSzPts val="935"/>
              <a:buNone/>
            </a:pPr>
            <a:r>
              <a:rPr lang="en" sz="1475"/>
              <a:t>1. </a:t>
            </a:r>
            <a:r>
              <a:rPr lang="en" sz="1475"/>
              <a:t>Put the rice that has been soaked for half an hour in a clay pot and add 1.5 times the amount of water.</a:t>
            </a:r>
            <a:endParaRPr sz="1475"/>
          </a:p>
          <a:p>
            <a:pPr indent="0" lvl="0" marL="0" rtl="0" algn="l">
              <a:lnSpc>
                <a:spcPct val="105000"/>
              </a:lnSpc>
              <a:spcBef>
                <a:spcPts val="1200"/>
              </a:spcBef>
              <a:spcAft>
                <a:spcPts val="0"/>
              </a:spcAft>
              <a:buSzPts val="935"/>
              <a:buNone/>
            </a:pPr>
            <a:r>
              <a:rPr lang="en" sz="1475"/>
              <a:t>2.After the water boils, cover the pot and turn the heat down to low for 10 minutes. Then add the sausages and blanched vegetables.</a:t>
            </a:r>
            <a:endParaRPr sz="1475"/>
          </a:p>
          <a:p>
            <a:pPr indent="0" lvl="0" marL="0" rtl="0" algn="l">
              <a:lnSpc>
                <a:spcPct val="105000"/>
              </a:lnSpc>
              <a:spcBef>
                <a:spcPts val="1200"/>
              </a:spcBef>
              <a:spcAft>
                <a:spcPts val="0"/>
              </a:spcAft>
              <a:buSzPts val="935"/>
              <a:buNone/>
            </a:pPr>
            <a:r>
              <a:rPr lang="en" sz="1475"/>
              <a:t>3.After the sausage is simmered until cooked, add a raw egg and continue to cover the pot to simmer for 3 to 4 minutes.</a:t>
            </a:r>
            <a:endParaRPr sz="1475"/>
          </a:p>
          <a:p>
            <a:pPr indent="0" lvl="0" marL="0" rtl="0" algn="l">
              <a:lnSpc>
                <a:spcPct val="105000"/>
              </a:lnSpc>
              <a:spcBef>
                <a:spcPts val="1200"/>
              </a:spcBef>
              <a:spcAft>
                <a:spcPts val="1200"/>
              </a:spcAft>
              <a:buSzPts val="935"/>
              <a:buNone/>
            </a:pPr>
            <a:r>
              <a:rPr lang="en" sz="1475"/>
              <a:t>4.Just add a little light soy sauce and dark soy sauce and it's ready to eat.</a:t>
            </a:r>
            <a:endParaRPr sz="1475"/>
          </a:p>
        </p:txBody>
      </p:sp>
      <p:pic>
        <p:nvPicPr>
          <p:cNvPr id="70" name="Google Shape;70;p15" title="IMG_2707.jpg"/>
          <p:cNvPicPr preferRelativeResize="0"/>
          <p:nvPr/>
        </p:nvPicPr>
        <p:blipFill>
          <a:blip r:embed="rId3">
            <a:alphaModFix/>
          </a:blip>
          <a:stretch>
            <a:fillRect/>
          </a:stretch>
        </p:blipFill>
        <p:spPr>
          <a:xfrm>
            <a:off x="-330275" y="0"/>
            <a:ext cx="3989618" cy="51435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6"/>
          <p:cNvSpPr txBox="1"/>
          <p:nvPr>
            <p:ph type="title"/>
          </p:nvPr>
        </p:nvSpPr>
        <p:spPr>
          <a:xfrm>
            <a:off x="105300" y="434700"/>
            <a:ext cx="5013600" cy="70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400"/>
              <a:t>Ting Zai Congee(艇仔粥）</a:t>
            </a:r>
            <a:endParaRPr sz="2400"/>
          </a:p>
        </p:txBody>
      </p:sp>
      <p:sp>
        <p:nvSpPr>
          <p:cNvPr id="76" name="Google Shape;76;p16"/>
          <p:cNvSpPr txBox="1"/>
          <p:nvPr>
            <p:ph idx="1" type="body"/>
          </p:nvPr>
        </p:nvSpPr>
        <p:spPr>
          <a:xfrm>
            <a:off x="0" y="980450"/>
            <a:ext cx="5160300" cy="4107600"/>
          </a:xfrm>
          <a:prstGeom prst="rect">
            <a:avLst/>
          </a:prstGeom>
        </p:spPr>
        <p:txBody>
          <a:bodyPr anchorCtr="0" anchor="t" bIns="91425" lIns="91425" spcFirstLastPara="1" rIns="91425" wrap="square" tIns="91425">
            <a:normAutofit/>
          </a:bodyPr>
          <a:lstStyle/>
          <a:p>
            <a:pPr indent="457200" lvl="0" marL="0" rtl="0" algn="l">
              <a:lnSpc>
                <a:spcPct val="105000"/>
              </a:lnSpc>
              <a:spcBef>
                <a:spcPts val="0"/>
              </a:spcBef>
              <a:spcAft>
                <a:spcPts val="0"/>
              </a:spcAft>
              <a:buNone/>
            </a:pPr>
            <a:r>
              <a:rPr lang="en" sz="1600"/>
              <a:t>In Cantonese, "tingzai" refers to small fishing boats that cannot withstand the waves of the sea and almost only work near the shore. Before the fishing season begins, the people living on the boat will cook a pot of white porridge at the tail of the cabin. During the fishing season, the porridge is simmered over a low flame on the stove. As soon as the fish and shrimp are caught, they should be processed immediately while they are still fresh, and then directly poured into the pot to cook together. When the fish and shrimp are cooked, they can be eaten. This is the earliest origin of the Ting Zai Congee porridge.</a:t>
            </a:r>
            <a:endParaRPr sz="1600"/>
          </a:p>
          <a:p>
            <a:pPr indent="457200" lvl="0" marL="0" rtl="0" algn="l">
              <a:lnSpc>
                <a:spcPct val="105000"/>
              </a:lnSpc>
              <a:spcBef>
                <a:spcPts val="1200"/>
              </a:spcBef>
              <a:spcAft>
                <a:spcPts val="1200"/>
              </a:spcAft>
              <a:buNone/>
            </a:pPr>
            <a:r>
              <a:t/>
            </a:r>
            <a:endParaRPr sz="1500"/>
          </a:p>
        </p:txBody>
      </p:sp>
      <p:pic>
        <p:nvPicPr>
          <p:cNvPr id="77" name="Google Shape;77;p16" title="IMG_2710.jpg"/>
          <p:cNvPicPr preferRelativeResize="0"/>
          <p:nvPr/>
        </p:nvPicPr>
        <p:blipFill>
          <a:blip r:embed="rId3">
            <a:alphaModFix/>
          </a:blip>
          <a:stretch>
            <a:fillRect/>
          </a:stretch>
        </p:blipFill>
        <p:spPr>
          <a:xfrm>
            <a:off x="5241695" y="0"/>
            <a:ext cx="3902304" cy="51434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7"/>
          <p:cNvSpPr txBox="1"/>
          <p:nvPr>
            <p:ph idx="1" type="body"/>
          </p:nvPr>
        </p:nvSpPr>
        <p:spPr>
          <a:xfrm>
            <a:off x="4097250" y="134175"/>
            <a:ext cx="4838100" cy="48300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Clr>
                <a:srgbClr val="000000"/>
              </a:buClr>
              <a:buSzPts val="935"/>
              <a:buFont typeface="Arial"/>
              <a:buNone/>
            </a:pPr>
            <a:r>
              <a:rPr b="1" lang="en" sz="1300"/>
              <a:t>I</a:t>
            </a:r>
            <a:r>
              <a:rPr b="1" lang="en" sz="1300"/>
              <a:t>ngredients:</a:t>
            </a:r>
            <a:endParaRPr b="1" sz="1300"/>
          </a:p>
          <a:p>
            <a:pPr indent="0" lvl="0" marL="0" rtl="0" algn="l">
              <a:lnSpc>
                <a:spcPct val="90000"/>
              </a:lnSpc>
              <a:spcBef>
                <a:spcPts val="1200"/>
              </a:spcBef>
              <a:spcAft>
                <a:spcPts val="0"/>
              </a:spcAft>
              <a:buClr>
                <a:srgbClr val="000000"/>
              </a:buClr>
              <a:buSzPts val="935"/>
              <a:buFont typeface="Arial"/>
              <a:buNone/>
            </a:pPr>
            <a:r>
              <a:rPr lang="en" sz="1300"/>
              <a:t>1. Rice soaked for an hour and glutinous rice</a:t>
            </a:r>
            <a:endParaRPr sz="1300"/>
          </a:p>
          <a:p>
            <a:pPr indent="0" lvl="0" marL="0" rtl="0" algn="l">
              <a:lnSpc>
                <a:spcPct val="90000"/>
              </a:lnSpc>
              <a:spcBef>
                <a:spcPts val="1200"/>
              </a:spcBef>
              <a:spcAft>
                <a:spcPts val="0"/>
              </a:spcAft>
              <a:buClr>
                <a:srgbClr val="000000"/>
              </a:buClr>
              <a:buSzPts val="935"/>
              <a:buFont typeface="Arial"/>
              <a:buNone/>
            </a:pPr>
            <a:r>
              <a:rPr lang="en" sz="1300"/>
              <a:t>2. Fresh fish slices and shredded squid</a:t>
            </a:r>
            <a:endParaRPr sz="1300"/>
          </a:p>
          <a:p>
            <a:pPr indent="0" lvl="0" marL="0" rtl="0" algn="l">
              <a:lnSpc>
                <a:spcPct val="90000"/>
              </a:lnSpc>
              <a:spcBef>
                <a:spcPts val="1200"/>
              </a:spcBef>
              <a:spcAft>
                <a:spcPts val="0"/>
              </a:spcAft>
              <a:buClr>
                <a:srgbClr val="000000"/>
              </a:buClr>
              <a:buSzPts val="935"/>
              <a:buFont typeface="Arial"/>
              <a:buNone/>
            </a:pPr>
            <a:r>
              <a:rPr lang="en" sz="1300"/>
              <a:t>3. Cut the fried dough sticks into small sections</a:t>
            </a:r>
            <a:endParaRPr sz="1300"/>
          </a:p>
          <a:p>
            <a:pPr indent="0" lvl="0" marL="0" rtl="0" algn="l">
              <a:lnSpc>
                <a:spcPct val="90000"/>
              </a:lnSpc>
              <a:spcBef>
                <a:spcPts val="1200"/>
              </a:spcBef>
              <a:spcAft>
                <a:spcPts val="0"/>
              </a:spcAft>
              <a:buClr>
                <a:srgbClr val="000000"/>
              </a:buClr>
              <a:buSzPts val="935"/>
              <a:buFont typeface="Arial"/>
              <a:buNone/>
            </a:pPr>
            <a:r>
              <a:rPr lang="en" sz="1300"/>
              <a:t>4. Fried peanuts</a:t>
            </a:r>
            <a:endParaRPr sz="1300"/>
          </a:p>
          <a:p>
            <a:pPr indent="0" lvl="0" marL="0" rtl="0" algn="l">
              <a:lnSpc>
                <a:spcPct val="90000"/>
              </a:lnSpc>
              <a:spcBef>
                <a:spcPts val="1200"/>
              </a:spcBef>
              <a:spcAft>
                <a:spcPts val="0"/>
              </a:spcAft>
              <a:buClr>
                <a:srgbClr val="000000"/>
              </a:buClr>
              <a:buSzPts val="935"/>
              <a:buFont typeface="Arial"/>
              <a:buNone/>
            </a:pPr>
            <a:r>
              <a:rPr lang="en" sz="1300"/>
              <a:t>5.Chopped green onion</a:t>
            </a:r>
            <a:endParaRPr sz="1300"/>
          </a:p>
          <a:p>
            <a:pPr indent="0" lvl="0" marL="0" rtl="0" algn="l">
              <a:lnSpc>
                <a:spcPct val="105000"/>
              </a:lnSpc>
              <a:spcBef>
                <a:spcPts val="1200"/>
              </a:spcBef>
              <a:spcAft>
                <a:spcPts val="0"/>
              </a:spcAft>
              <a:buClr>
                <a:srgbClr val="000000"/>
              </a:buClr>
              <a:buSzPts val="935"/>
              <a:buFont typeface="Arial"/>
              <a:buNone/>
            </a:pPr>
            <a:r>
              <a:rPr b="1" lang="en" sz="1300"/>
              <a:t>Direction:</a:t>
            </a:r>
            <a:endParaRPr b="1" sz="1300"/>
          </a:p>
          <a:p>
            <a:pPr indent="0" lvl="0" marL="0" rtl="0" algn="l">
              <a:lnSpc>
                <a:spcPct val="105000"/>
              </a:lnSpc>
              <a:spcBef>
                <a:spcPts val="1200"/>
              </a:spcBef>
              <a:spcAft>
                <a:spcPts val="0"/>
              </a:spcAft>
              <a:buClr>
                <a:srgbClr val="000000"/>
              </a:buClr>
              <a:buSzPts val="935"/>
              <a:buFont typeface="Arial"/>
              <a:buNone/>
            </a:pPr>
            <a:r>
              <a:rPr lang="en" sz="1300"/>
              <a:t>1. Blanch the squid tentacles to remove the fishy smell. Marinate the fresh fish slices with salt, pepper and starch for ten minutes.</a:t>
            </a:r>
            <a:endParaRPr sz="1300"/>
          </a:p>
          <a:p>
            <a:pPr indent="0" lvl="0" marL="0" rtl="0" algn="l">
              <a:lnSpc>
                <a:spcPct val="105000"/>
              </a:lnSpc>
              <a:spcBef>
                <a:spcPts val="1200"/>
              </a:spcBef>
              <a:spcAft>
                <a:spcPts val="0"/>
              </a:spcAft>
              <a:buClr>
                <a:srgbClr val="000000"/>
              </a:buClr>
              <a:buSzPts val="935"/>
              <a:buFont typeface="Arial"/>
              <a:buNone/>
            </a:pPr>
            <a:r>
              <a:rPr lang="en" sz="1300"/>
              <a:t>2.Wash the rice and freeze it for 30 minutes. Then put it in a pot, add water and bring to a boil. After that, turn to low heat and simmer for an hour until the rice grains melt.</a:t>
            </a:r>
            <a:endParaRPr sz="1300"/>
          </a:p>
          <a:p>
            <a:pPr indent="0" lvl="0" marL="0" rtl="0" algn="l">
              <a:lnSpc>
                <a:spcPct val="105000"/>
              </a:lnSpc>
              <a:spcBef>
                <a:spcPts val="1200"/>
              </a:spcBef>
              <a:spcAft>
                <a:spcPts val="0"/>
              </a:spcAft>
              <a:buClr>
                <a:srgbClr val="000000"/>
              </a:buClr>
              <a:buSzPts val="935"/>
              <a:buFont typeface="Arial"/>
              <a:buNone/>
            </a:pPr>
            <a:r>
              <a:rPr lang="en" sz="1300"/>
              <a:t>3.Put the sashimi and shredded squid at the bottom of the bowl.</a:t>
            </a:r>
            <a:endParaRPr sz="1300"/>
          </a:p>
          <a:p>
            <a:pPr indent="0" lvl="0" marL="0" rtl="0" algn="l">
              <a:lnSpc>
                <a:spcPct val="105000"/>
              </a:lnSpc>
              <a:spcBef>
                <a:spcPts val="1200"/>
              </a:spcBef>
              <a:spcAft>
                <a:spcPts val="0"/>
              </a:spcAft>
              <a:buClr>
                <a:srgbClr val="000000"/>
              </a:buClr>
              <a:buSzPts val="935"/>
              <a:buFont typeface="Arial"/>
              <a:buNone/>
            </a:pPr>
            <a:r>
              <a:rPr lang="en" sz="1300"/>
              <a:t>4.Pour the boiling pot bottom directly into the bowl to cook the ingredients at the bottom of the bowl. Finally, sprinkle in fried peanuts, fried dough sticks and chopped scallions.</a:t>
            </a:r>
            <a:endParaRPr sz="1300"/>
          </a:p>
          <a:p>
            <a:pPr indent="0" lvl="0" marL="0" rtl="0" algn="l">
              <a:spcBef>
                <a:spcPts val="1200"/>
              </a:spcBef>
              <a:spcAft>
                <a:spcPts val="1200"/>
              </a:spcAft>
              <a:buNone/>
            </a:pPr>
            <a:r>
              <a:t/>
            </a:r>
            <a:endParaRPr b="1"/>
          </a:p>
        </p:txBody>
      </p:sp>
      <p:pic>
        <p:nvPicPr>
          <p:cNvPr id="83" name="Google Shape;83;p17" title="IMG_2711.jpg"/>
          <p:cNvPicPr preferRelativeResize="0"/>
          <p:nvPr/>
        </p:nvPicPr>
        <p:blipFill>
          <a:blip r:embed="rId3">
            <a:alphaModFix/>
          </a:blip>
          <a:stretch>
            <a:fillRect/>
          </a:stretch>
        </p:blipFill>
        <p:spPr>
          <a:xfrm>
            <a:off x="5" y="0"/>
            <a:ext cx="3894788" cy="51434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